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3"/>
  </p:sldMasterIdLst>
  <p:notesMasterIdLst>
    <p:notesMasterId r:id="rId25"/>
  </p:notesMasterIdLst>
  <p:handoutMasterIdLst>
    <p:handoutMasterId r:id="rId26"/>
  </p:handoutMasterIdLst>
  <p:sldIdLst>
    <p:sldId id="311" r:id="rId4"/>
    <p:sldId id="313" r:id="rId5"/>
    <p:sldId id="344" r:id="rId6"/>
    <p:sldId id="325" r:id="rId7"/>
    <p:sldId id="326" r:id="rId8"/>
    <p:sldId id="331" r:id="rId9"/>
    <p:sldId id="340" r:id="rId10"/>
    <p:sldId id="332" r:id="rId11"/>
    <p:sldId id="339" r:id="rId12"/>
    <p:sldId id="334" r:id="rId13"/>
    <p:sldId id="333" r:id="rId14"/>
    <p:sldId id="345" r:id="rId15"/>
    <p:sldId id="346" r:id="rId16"/>
    <p:sldId id="341" r:id="rId17"/>
    <p:sldId id="335" r:id="rId18"/>
    <p:sldId id="337" r:id="rId19"/>
    <p:sldId id="342" r:id="rId20"/>
    <p:sldId id="343" r:id="rId21"/>
    <p:sldId id="336" r:id="rId22"/>
    <p:sldId id="338" r:id="rId23"/>
    <p:sldId id="328" r:id="rId2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856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877"/>
    <a:srgbClr val="010000"/>
    <a:srgbClr val="091332"/>
    <a:srgbClr val="001A49"/>
    <a:srgbClr val="081025"/>
    <a:srgbClr val="FFFFFF"/>
    <a:srgbClr val="080D29"/>
    <a:srgbClr val="001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71" autoAdjust="0"/>
  </p:normalViewPr>
  <p:slideViewPr>
    <p:cSldViewPr>
      <p:cViewPr>
        <p:scale>
          <a:sx n="60" d="100"/>
          <a:sy n="60" d="100"/>
        </p:scale>
        <p:origin x="-924" y="192"/>
      </p:cViewPr>
      <p:guideLst>
        <p:guide orient="horz" pos="5856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362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593BD244-118F-4A6F-A975-BB6988813DC9}" type="datetime1">
              <a:rPr lang="en-US"/>
              <a:pPr>
                <a:defRPr/>
              </a:pPr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3BDD70D0-6409-4C4A-BE39-832939F278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6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71A986B6-6287-40EC-BF8B-8AB27D2207B2}" type="datetime1">
              <a:rPr lang="en-US"/>
              <a:pPr>
                <a:defRPr/>
              </a:pPr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4213"/>
            <a:ext cx="6858000" cy="5143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6084888"/>
            <a:ext cx="6858000" cy="244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E9E3E991-6A3E-4660-A089-865EBF34A9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736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sz="1200" b="0" i="0" u="none" strike="noStrike" baseline="0" dirty="0" err="1" smtClean="0">
                <a:latin typeface="Times-Roman"/>
              </a:rPr>
              <a:t>Radiationfields</a:t>
            </a:r>
            <a:r>
              <a:rPr lang="en-CA" sz="1200" b="0" i="0" u="none" strike="noStrike" baseline="0" dirty="0" smtClean="0">
                <a:latin typeface="Times-Roman"/>
              </a:rPr>
              <a:t> of a </a:t>
            </a:r>
            <a:r>
              <a:rPr lang="en-CA" sz="1200" b="0" i="1" u="none" strike="noStrike" baseline="0" dirty="0" smtClean="0">
                <a:latin typeface="MTMI"/>
              </a:rPr>
              <a:t>λ/</a:t>
            </a:r>
            <a:r>
              <a:rPr lang="en-CA" sz="1200" b="0" i="0" u="none" strike="noStrike" baseline="0" dirty="0" smtClean="0">
                <a:latin typeface="Times-Roman"/>
              </a:rPr>
              <a:t>2 slot </a:t>
            </a:r>
            <a:r>
              <a:rPr lang="en-CA" sz="1200" b="0" i="0" u="none" strike="noStrike" baseline="0" dirty="0" err="1" smtClean="0">
                <a:latin typeface="Times-Roman"/>
              </a:rPr>
              <a:t>ona</a:t>
            </a:r>
            <a:r>
              <a:rPr lang="en-CA" sz="1200" b="0" i="0" u="none" strike="noStrike" baseline="0" dirty="0" smtClean="0">
                <a:latin typeface="Times-Roman"/>
              </a:rPr>
              <a:t> screen and of a </a:t>
            </a:r>
            <a:r>
              <a:rPr lang="en-CA" sz="1200" b="0" i="1" u="none" strike="noStrike" baseline="0" dirty="0" smtClean="0">
                <a:latin typeface="MTMI"/>
              </a:rPr>
              <a:t>λ/</a:t>
            </a:r>
            <a:r>
              <a:rPr lang="en-CA" sz="1200" b="0" i="0" u="none" strike="noStrike" baseline="0" dirty="0" smtClean="0">
                <a:latin typeface="Times-Roman"/>
              </a:rPr>
              <a:t>2 flat dipole. (</a:t>
            </a:r>
            <a:r>
              <a:rPr lang="en-CA" sz="800" b="0" i="0" u="none" strike="noStrike" baseline="0" dirty="0" smtClean="0">
                <a:latin typeface="Times-Roman"/>
              </a:rPr>
              <a:t>SOURCE: </a:t>
            </a:r>
            <a:r>
              <a:rPr lang="en-CA" sz="1200" b="0" i="0" u="none" strike="noStrike" baseline="0" dirty="0" smtClean="0">
                <a:latin typeface="Times-Roman"/>
              </a:rPr>
              <a:t>J. D.</a:t>
            </a:r>
          </a:p>
          <a:p>
            <a:pPr algn="l"/>
            <a:r>
              <a:rPr lang="en-CA" sz="1200" b="0" i="0" u="none" strike="noStrike" baseline="0" dirty="0" smtClean="0">
                <a:latin typeface="Times-Roman"/>
              </a:rPr>
              <a:t>Kraus, </a:t>
            </a:r>
            <a:r>
              <a:rPr lang="en-CA" sz="1200" b="0" i="1" u="none" strike="noStrike" baseline="0" dirty="0" smtClean="0">
                <a:latin typeface="Times-Italic"/>
              </a:rPr>
              <a:t>Antennas</a:t>
            </a:r>
            <a:r>
              <a:rPr lang="en-CA" sz="1200" b="0" i="0" u="none" strike="noStrike" baseline="0" dirty="0" smtClean="0">
                <a:latin typeface="Times-Roman"/>
              </a:rPr>
              <a:t>, McGraw-Hill, New York, 1988, Chapter 13)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E3E991-6A3E-4660-A089-865EBF34A90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80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E3E991-6A3E-4660-A089-865EBF34A90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44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E3E991-6A3E-4660-A089-865EBF34A90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94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Final Report</a:t>
            </a:r>
            <a:r>
              <a:rPr lang="en-CA" baseline="0" dirty="0" smtClean="0"/>
              <a:t> </a:t>
            </a:r>
            <a:r>
              <a:rPr lang="en-CA" dirty="0" smtClean="0"/>
              <a:t>for</a:t>
            </a:r>
            <a:r>
              <a:rPr lang="en-CA" baseline="0" dirty="0" smtClean="0"/>
              <a:t> </a:t>
            </a:r>
            <a:r>
              <a:rPr lang="en-CA" dirty="0" smtClean="0"/>
              <a:t>Air Force Research Laboratory</a:t>
            </a:r>
          </a:p>
          <a:p>
            <a:r>
              <a:rPr lang="en-CA" dirty="0" smtClean="0"/>
              <a:t>Aerospace Systems Directorate</a:t>
            </a:r>
          </a:p>
          <a:p>
            <a:r>
              <a:rPr lang="en-CA" dirty="0" smtClean="0"/>
              <a:t>Design Optimization of Slotted Waveguide Antenna Stiffened Structures</a:t>
            </a:r>
          </a:p>
          <a:p>
            <a:r>
              <a:rPr lang="en-CA" dirty="0" smtClean="0"/>
              <a:t>https://vtechworks.lib.vt.edu/bitstream/handle/10919/47360/AFRL_FinalReportFY11-13.pdf?sequence=1</a:t>
            </a:r>
          </a:p>
          <a:p>
            <a:endParaRPr lang="en-CA" dirty="0" smtClean="0"/>
          </a:p>
          <a:p>
            <a:r>
              <a:rPr lang="en-CA" dirty="0" smtClean="0"/>
              <a:t>http://skillmansofamerica.com/the%20AWACS%20story.pdf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E3E991-6A3E-4660-A089-865EBF34A906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2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Presentation Slide (A)">
    <p:bg>
      <p:bgPr>
        <a:solidFill>
          <a:srgbClr val="091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 of T Engineering Text Treatment Stacke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657600"/>
            <a:ext cx="103314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13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Presentation Slid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 of T Engineering Text Treatment Stacked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657600"/>
            <a:ext cx="103314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UT faculty wordmark 2008 655 CMYK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6956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35000" y="457200"/>
            <a:ext cx="11734800" cy="7543800"/>
          </a:xfrm>
        </p:spPr>
        <p:txBody>
          <a:bodyPr anchor="ctr">
            <a:spAutoFit/>
          </a:bodyPr>
          <a:lstStyle>
            <a:lvl1pPr>
              <a:lnSpc>
                <a:spcPts val="6000"/>
              </a:lnSpc>
              <a:defRPr sz="60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64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3"/>
          <p:cNvSpPr>
            <a:spLocks noChangeShapeType="1"/>
          </p:cNvSpPr>
          <p:nvPr userDrawn="1"/>
        </p:nvSpPr>
        <p:spPr bwMode="auto">
          <a:xfrm rot="10800000" flipH="1">
            <a:off x="642938" y="4321175"/>
            <a:ext cx="11737975" cy="3175"/>
          </a:xfrm>
          <a:prstGeom prst="line">
            <a:avLst/>
          </a:prstGeom>
          <a:noFill/>
          <a:ln w="76200">
            <a:solidFill>
              <a:srgbClr val="01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4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35000" y="3354985"/>
            <a:ext cx="11734800" cy="73866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48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35000" y="4648200"/>
            <a:ext cx="11734800" cy="3581400"/>
          </a:xfrm>
        </p:spPr>
        <p:txBody>
          <a:bodyPr>
            <a:spAutoFit/>
          </a:bodyPr>
          <a:lstStyle>
            <a:lvl1pPr marL="0" marR="0" indent="0" algn="l" defTabSz="914400" rtl="0" eaLnBrk="0" fontAlgn="base" latinLnBrk="0" hangingPunct="0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160667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301875"/>
            <a:ext cx="990600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"/>
          <p:cNvSpPr>
            <a:spLocks noChangeShapeType="1"/>
          </p:cNvSpPr>
          <p:nvPr userDrawn="1"/>
        </p:nvSpPr>
        <p:spPr bwMode="auto">
          <a:xfrm rot="10800000" flipH="1">
            <a:off x="633413" y="6324600"/>
            <a:ext cx="11737975" cy="31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35000" y="5281136"/>
            <a:ext cx="11734800" cy="738664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48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35000" y="6729062"/>
            <a:ext cx="11734800" cy="2567337"/>
          </a:xfrm>
        </p:spPr>
        <p:txBody>
          <a:bodyPr>
            <a:spAutoFit/>
          </a:bodyPr>
          <a:lstStyle>
            <a:lvl1pPr marL="0" marR="0" indent="0" algn="l" defTabSz="914400" rtl="0" eaLnBrk="0" fontAlgn="base" latinLnBrk="0" hangingPunct="0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40634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11811000" cy="6553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73249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Accompany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000" y="1371600"/>
            <a:ext cx="11734800" cy="6858000"/>
          </a:xfrm>
        </p:spPr>
        <p:txBody>
          <a:bodyPr/>
          <a:lstStyle>
            <a:lvl1pPr>
              <a:lnSpc>
                <a:spcPts val="2400"/>
              </a:lnSpc>
              <a:defRPr sz="2400" b="1">
                <a:latin typeface="HelveticaNeueLT Std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  <p:sp>
        <p:nvSpPr>
          <p:cNvPr id="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62440" y="8458200"/>
            <a:ext cx="5494784" cy="838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1600" b="0">
                <a:solidFill>
                  <a:srgbClr val="091332"/>
                </a:solidFill>
                <a:latin typeface="+mn-lt"/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67151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5000" y="1524000"/>
            <a:ext cx="5867400" cy="6705600"/>
          </a:xfrm>
        </p:spPr>
        <p:txBody>
          <a:bodyPr>
            <a:noAutofit/>
          </a:bodyPr>
          <a:lstStyle/>
          <a:p>
            <a:pPr lvl="0"/>
            <a:endParaRPr lang="en-US" noProof="0">
              <a:sym typeface="Georgia" pitchFamily="-107" charset="0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62440" y="8458200"/>
            <a:ext cx="5494784" cy="838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1600" b="0">
                <a:solidFill>
                  <a:srgbClr val="091332"/>
                </a:solidFill>
                <a:latin typeface="+mn-lt"/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862440" y="1524000"/>
            <a:ext cx="5507360" cy="67056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16518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457200"/>
            <a:ext cx="11747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1295400"/>
            <a:ext cx="117475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eorgia" panose="02040502050405020303" pitchFamily="18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eorgia" panose="02040502050405020303" pitchFamily="18" charset="0"/>
              </a:rPr>
              <a:t>Second level</a:t>
            </a:r>
          </a:p>
          <a:p>
            <a:pPr lvl="2"/>
            <a:r>
              <a:rPr lang="en-US" altLang="en-US" smtClean="0">
                <a:sym typeface="Georgia" panose="02040502050405020303" pitchFamily="18" charset="0"/>
              </a:rPr>
              <a:t>Third level</a:t>
            </a:r>
          </a:p>
          <a:p>
            <a:pPr lvl="3"/>
            <a:r>
              <a:rPr lang="en-US" altLang="en-US" smtClean="0">
                <a:sym typeface="Georgia" panose="02040502050405020303" pitchFamily="18" charset="0"/>
              </a:rPr>
              <a:t>Fourth level</a:t>
            </a:r>
          </a:p>
          <a:p>
            <a:pPr lvl="4"/>
            <a:r>
              <a:rPr lang="en-US" altLang="en-US" smtClean="0">
                <a:sym typeface="Georgia" panose="02040502050405020303" pitchFamily="18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+mj-lt"/>
          <a:ea typeface="+mj-ea"/>
          <a:cs typeface="HelveticaNeueLT Std Bold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5pPr>
      <a:lvl6pPr marL="4572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6pPr>
      <a:lvl7pPr marL="9144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7pPr>
      <a:lvl8pPr marL="13716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8pPr>
      <a:lvl9pPr marL="18288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2800">
          <a:solidFill>
            <a:srgbClr val="001337"/>
          </a:solidFill>
          <a:latin typeface="+mn-lt"/>
          <a:ea typeface="+mn-ea"/>
          <a:cs typeface="+mn-cs"/>
          <a:sym typeface="Georgia" panose="02040502050405020303" pitchFamily="18" charset="0"/>
        </a:defRPr>
      </a:lvl1pPr>
      <a:lvl2pPr marL="2286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2400">
          <a:solidFill>
            <a:srgbClr val="001337"/>
          </a:solidFill>
          <a:latin typeface="+mn-lt"/>
          <a:ea typeface="+mn-ea"/>
          <a:cs typeface="+mn-cs"/>
          <a:sym typeface="Georgia" panose="02040502050405020303" pitchFamily="18" charset="0"/>
        </a:defRPr>
      </a:lvl2pPr>
      <a:lvl3pPr marL="5334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2400" i="1">
          <a:solidFill>
            <a:srgbClr val="001337"/>
          </a:solidFill>
          <a:latin typeface="+mn-lt"/>
          <a:ea typeface="+mn-ea"/>
          <a:cs typeface="+mn-cs"/>
          <a:sym typeface="Georgia" panose="02040502050405020303" pitchFamily="18" charset="0"/>
        </a:defRPr>
      </a:lvl3pPr>
      <a:lvl4pPr marL="8382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1500" i="1">
          <a:solidFill>
            <a:srgbClr val="001337"/>
          </a:solidFill>
          <a:latin typeface="+mn-lt"/>
          <a:ea typeface="+mn-ea"/>
          <a:cs typeface="+mn-cs"/>
          <a:sym typeface="Georgia" panose="02040502050405020303" pitchFamily="18" charset="0"/>
        </a:defRPr>
      </a:lvl4pPr>
      <a:lvl5pPr marL="11430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1500" i="1">
          <a:solidFill>
            <a:srgbClr val="001337"/>
          </a:solidFill>
          <a:latin typeface="+mn-lt"/>
          <a:ea typeface="+mn-ea"/>
          <a:cs typeface="+mn-cs"/>
          <a:sym typeface="Georgia" panose="02040502050405020303" pitchFamily="18" charset="0"/>
        </a:defRPr>
      </a:lvl5pPr>
      <a:lvl6pPr marL="16002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6pPr>
      <a:lvl7pPr marL="20574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7pPr>
      <a:lvl8pPr marL="25146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8pPr>
      <a:lvl9pPr marL="29718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635000" y="3004592"/>
            <a:ext cx="11734800" cy="1015663"/>
          </a:xfrm>
        </p:spPr>
        <p:txBody>
          <a:bodyPr/>
          <a:lstStyle/>
          <a:p>
            <a:r>
              <a:rPr lang="en-US" altLang="en-US" sz="6600" dirty="0" smtClean="0">
                <a:cs typeface="HelveticaNeueLT Std Bold" charset="0"/>
              </a:rPr>
              <a:t>Waveguide-fed Slot Arrays</a:t>
            </a:r>
          </a:p>
        </p:txBody>
      </p:sp>
      <p:sp>
        <p:nvSpPr>
          <p:cNvPr id="12291" name="Subtitle 2"/>
          <p:cNvSpPr>
            <a:spLocks noGrp="1"/>
          </p:cNvSpPr>
          <p:nvPr>
            <p:ph type="subTitle" idx="1"/>
          </p:nvPr>
        </p:nvSpPr>
        <p:spPr>
          <a:xfrm>
            <a:off x="635000" y="4648200"/>
            <a:ext cx="11734800" cy="42941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err="1"/>
              <a:t>Xiuquan</a:t>
            </a:r>
            <a:r>
              <a:rPr lang="en-US" altLang="en-US" dirty="0"/>
              <a:t> </a:t>
            </a:r>
            <a:r>
              <a:rPr lang="en-US" altLang="en-US" dirty="0" smtClean="0"/>
              <a:t>Zhang</a:t>
            </a:r>
            <a:endParaRPr lang="en-US" alt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6502400" y="8382000"/>
            <a:ext cx="5943600" cy="1371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en-US" dirty="0">
              <a:solidFill>
                <a:srgbClr val="000000"/>
              </a:solidFill>
              <a:latin typeface="HelveticaNeueLT Std Bold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35652" y="1483615"/>
                <a:ext cx="6025574" cy="6877000"/>
              </a:xfrm>
            </p:spPr>
            <p:txBody>
              <a:bodyPr/>
              <a:lstStyle/>
              <a:p>
                <a:pPr marL="0" indent="0"/>
                <a:r>
                  <a:rPr lang="en-US" dirty="0"/>
                  <a:t>T</a:t>
                </a:r>
                <a:r>
                  <a:rPr lang="en-US" dirty="0" smtClean="0"/>
                  <a:t>ypically used to implement a broadside linear array.</a:t>
                </a:r>
              </a:p>
              <a:p>
                <a:pPr marL="0" indent="0"/>
                <a:endParaRPr lang="en-US" dirty="0"/>
              </a:p>
              <a:p>
                <a:pPr marL="0" indent="0"/>
                <a:r>
                  <a:rPr lang="en-US" dirty="0" smtClean="0"/>
                  <a:t>Slots are spaced </a:t>
                </a:r>
                <a:r>
                  <a:rPr lang="el-GR" dirty="0" smtClean="0"/>
                  <a:t>λ</a:t>
                </a:r>
                <a:r>
                  <a:rPr lang="en-CA" baseline="-25000" dirty="0" smtClean="0"/>
                  <a:t>g</a:t>
                </a:r>
                <a:r>
                  <a:rPr lang="en-CA" dirty="0" smtClean="0"/>
                  <a:t>/2</a:t>
                </a:r>
                <a:r>
                  <a:rPr lang="en-CA" baseline="30000" dirty="0" smtClean="0"/>
                  <a:t> </a:t>
                </a:r>
                <a:r>
                  <a:rPr lang="en-US" dirty="0" smtClean="0"/>
                  <a:t>apart with offset or inclination alternated such that all elements are excited with the same phase and amplitude. </a:t>
                </a:r>
              </a:p>
              <a:p>
                <a:pPr marL="0" indent="0"/>
                <a:endParaRPr lang="en-US" dirty="0" smtClean="0"/>
              </a:p>
              <a:p>
                <a:pPr marL="0" indent="0"/>
                <a:r>
                  <a:rPr lang="en-US" dirty="0" smtClean="0"/>
                  <a:t>Matching condition: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  <a:p>
                <a:pPr mar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: normalized resonant conductance</a:t>
                </a:r>
              </a:p>
              <a:p>
                <a:pPr marL="0" indent="0"/>
                <a:r>
                  <a:rPr lang="en-US" i="1" dirty="0" smtClean="0"/>
                  <a:t>W</a:t>
                </a:r>
                <a:r>
                  <a:rPr lang="en-US" dirty="0" smtClean="0"/>
                  <a:t>=1 for end-fed or 2 for center-fed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35652" y="1483615"/>
                <a:ext cx="6025574" cy="6877000"/>
              </a:xfrm>
              <a:blipFill rotWithShape="1">
                <a:blip r:embed="rId3"/>
                <a:stretch>
                  <a:fillRect l="-3539" t="-1507" r="-2629" b="-2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Resonant Array</a:t>
            </a:r>
            <a:endParaRPr lang="en-US" b="1" dirty="0"/>
          </a:p>
        </p:txBody>
      </p:sp>
      <p:pic>
        <p:nvPicPr>
          <p:cNvPr id="3074" name="Picture 2" descr="C:\Users\Xiuquan\Desktop\Antenna Elefth\slotted waveguide\9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82" y="532520"/>
            <a:ext cx="6339544" cy="614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68161" y="7017569"/>
            <a:ext cx="5647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Calibri" pitchFamily="34" charset="0"/>
              </a:rPr>
              <a:t>In (</a:t>
            </a:r>
            <a:r>
              <a:rPr lang="en-CA" sz="2000" i="1" dirty="0">
                <a:latin typeface="Calibri" pitchFamily="34" charset="0"/>
              </a:rPr>
              <a:t>a</a:t>
            </a:r>
            <a:r>
              <a:rPr lang="en-CA" sz="2000" dirty="0">
                <a:latin typeface="Calibri" pitchFamily="34" charset="0"/>
              </a:rPr>
              <a:t>) the array is fed from the waveguide end. In (</a:t>
            </a:r>
            <a:r>
              <a:rPr lang="en-CA" sz="2000" i="1" dirty="0">
                <a:latin typeface="Calibri" pitchFamily="34" charset="0"/>
              </a:rPr>
              <a:t>b</a:t>
            </a:r>
            <a:r>
              <a:rPr lang="en-CA" sz="2000" dirty="0">
                <a:latin typeface="Calibri" pitchFamily="34" charset="0"/>
              </a:rPr>
              <a:t>) the array is fed from </a:t>
            </a:r>
            <a:r>
              <a:rPr lang="en-CA" sz="2000" dirty="0" smtClean="0">
                <a:latin typeface="Calibri" pitchFamily="34" charset="0"/>
              </a:rPr>
              <a:t>the center </a:t>
            </a:r>
            <a:r>
              <a:rPr lang="en-CA" sz="2000" dirty="0">
                <a:latin typeface="Calibri" pitchFamily="34" charset="0"/>
              </a:rPr>
              <a:t>through an </a:t>
            </a:r>
            <a:r>
              <a:rPr lang="en-CA" sz="2000" i="1" dirty="0">
                <a:latin typeface="Calibri" pitchFamily="34" charset="0"/>
              </a:rPr>
              <a:t>E</a:t>
            </a:r>
            <a:r>
              <a:rPr lang="en-CA" sz="2000" dirty="0">
                <a:latin typeface="Calibri" pitchFamily="34" charset="0"/>
              </a:rPr>
              <a:t>-plane T coupler. </a:t>
            </a:r>
            <a:r>
              <a:rPr lang="en-CA" sz="2000" dirty="0" smtClean="0">
                <a:latin typeface="Calibri" pitchFamily="34" charset="0"/>
              </a:rPr>
              <a:t>It could </a:t>
            </a:r>
            <a:r>
              <a:rPr lang="en-CA" sz="2000" dirty="0">
                <a:latin typeface="Calibri" pitchFamily="34" charset="0"/>
              </a:rPr>
              <a:t>also be fed by a series or </a:t>
            </a:r>
            <a:r>
              <a:rPr lang="en-CA" sz="2000" dirty="0" smtClean="0">
                <a:latin typeface="Calibri" pitchFamily="34" charset="0"/>
              </a:rPr>
              <a:t>shunt slot </a:t>
            </a:r>
            <a:r>
              <a:rPr lang="en-CA" sz="2000" dirty="0">
                <a:latin typeface="Calibri" pitchFamily="34" charset="0"/>
              </a:rPr>
              <a:t>from another waveguide on the backside.</a:t>
            </a:r>
          </a:p>
        </p:txBody>
      </p:sp>
    </p:spTree>
    <p:extLst>
      <p:ext uri="{BB962C8B-B14F-4D97-AF65-F5344CB8AC3E}">
        <p14:creationId xmlns:p14="http://schemas.microsoft.com/office/powerpoint/2010/main" val="22975358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7773" y="1492424"/>
            <a:ext cx="6314667" cy="4867910"/>
          </a:xfrm>
        </p:spPr>
        <p:txBody>
          <a:bodyPr/>
          <a:lstStyle/>
          <a:p>
            <a:pPr marL="0" indent="0"/>
            <a:r>
              <a:rPr lang="en-CA" dirty="0" smtClean="0"/>
              <a:t>Slots are spaced by either more or less than </a:t>
            </a:r>
            <a:r>
              <a:rPr lang="en-CA" dirty="0" err="1" smtClean="0"/>
              <a:t>λ</a:t>
            </a:r>
            <a:r>
              <a:rPr lang="en-CA" baseline="-25000" dirty="0" err="1" smtClean="0"/>
              <a:t>g</a:t>
            </a:r>
            <a:r>
              <a:rPr lang="en-CA" dirty="0" smtClean="0"/>
              <a:t>/2 apart to avoid standing-wave or resonance condition.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Terminated with matched load to prevent the formation of a secondary beam due to reflected waves.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Fed from the end of the waveguide only.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5736" y="628328"/>
            <a:ext cx="11916036" cy="584200"/>
          </a:xfrm>
        </p:spPr>
        <p:txBody>
          <a:bodyPr/>
          <a:lstStyle/>
          <a:p>
            <a:r>
              <a:rPr lang="en-US" b="1" dirty="0" smtClean="0"/>
              <a:t>Travelling Wave Array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2" y="6001345"/>
            <a:ext cx="5726792" cy="341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838" y="1348408"/>
            <a:ext cx="583518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Xiuquan\Desktop\Antenna Elefth\slotted waveguide\QQ图片201504072329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21" y="7037040"/>
            <a:ext cx="5083521" cy="177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4085" y="5812904"/>
            <a:ext cx="520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200"/>
              </a:spcBef>
            </a:pPr>
            <a:r>
              <a:rPr lang="en-CA" sz="2000" kern="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At the n-</a:t>
            </a:r>
            <a:r>
              <a:rPr lang="en-CA" sz="2000" kern="0" dirty="0" err="1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th</a:t>
            </a:r>
            <a:r>
              <a:rPr lang="en-CA" sz="2000" kern="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 slot, the total admittance looking to </a:t>
            </a:r>
            <a:r>
              <a:rPr lang="en-CA" sz="2000" kern="0" dirty="0" smtClean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the matched </a:t>
            </a:r>
            <a:r>
              <a:rPr lang="en-CA" sz="2000" kern="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load </a:t>
            </a:r>
            <a:r>
              <a:rPr lang="en-CA" sz="2000" kern="0" dirty="0" err="1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y</a:t>
            </a:r>
            <a:r>
              <a:rPr lang="en-CA" sz="2000" kern="0" baseline="-25000" dirty="0" err="1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n</a:t>
            </a:r>
            <a:r>
              <a:rPr lang="en-CA" sz="2000" kern="0" baseline="-2500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 </a:t>
            </a:r>
            <a:r>
              <a:rPr lang="en-CA" sz="2000" kern="0" dirty="0" smtClean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and the voltage </a:t>
            </a:r>
            <a:r>
              <a:rPr lang="en-CA" sz="2000" kern="0" dirty="0" err="1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V</a:t>
            </a:r>
            <a:r>
              <a:rPr lang="en-CA" sz="2000" kern="0" baseline="-25000" dirty="0" err="1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n</a:t>
            </a:r>
            <a:r>
              <a:rPr lang="en-CA" sz="2000" kern="0" baseline="-2500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 </a:t>
            </a:r>
            <a:r>
              <a:rPr lang="en-CA" sz="2000" kern="0" dirty="0" smtClean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 satisfy </a:t>
            </a:r>
            <a:r>
              <a:rPr lang="en-CA" sz="2000" kern="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the following recurrence </a:t>
            </a:r>
            <a:r>
              <a:rPr lang="en-CA" sz="2000" kern="0" dirty="0" smtClean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relations:</a:t>
            </a:r>
            <a:endParaRPr lang="en-US" sz="2000" i="1" kern="0" dirty="0">
              <a:solidFill>
                <a:srgbClr val="001337"/>
              </a:solidFill>
              <a:latin typeface="Georgia"/>
              <a:ea typeface="ヒラギノ明朝 ProN W3"/>
              <a:sym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3822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7883624" cy="7021016"/>
          </a:xfrm>
        </p:spPr>
        <p:txBody>
          <a:bodyPr/>
          <a:lstStyle/>
          <a:p>
            <a:r>
              <a:rPr lang="en-CA" sz="2400" dirty="0" smtClean="0"/>
              <a:t>Constructed by placing several linear arrays side by side.</a:t>
            </a:r>
          </a:p>
          <a:p>
            <a:r>
              <a:rPr lang="en-CA" sz="2400" dirty="0" smtClean="0"/>
              <a:t>Fed using either series or corporate feeding network.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b="1" dirty="0" smtClean="0"/>
              <a:t>Series-feed:</a:t>
            </a:r>
          </a:p>
          <a:p>
            <a:pPr marL="647700" lvl="2" indent="-457200">
              <a:buFont typeface="Arial" pitchFamily="34" charset="0"/>
              <a:buChar char="•"/>
            </a:pPr>
            <a:r>
              <a:rPr lang="en-CA" dirty="0" smtClean="0"/>
              <a:t>Feed waveguide placed under radiating waveguides</a:t>
            </a:r>
          </a:p>
          <a:p>
            <a:pPr marL="647700" lvl="2" indent="-457200">
              <a:buFont typeface="Arial" pitchFamily="34" charset="0"/>
              <a:buChar char="•"/>
            </a:pPr>
            <a:r>
              <a:rPr lang="en-CA" dirty="0" smtClean="0"/>
              <a:t>Typically fed in phase toward both directions by a longitudinal slot antenna at its center</a:t>
            </a:r>
          </a:p>
          <a:p>
            <a:pPr marL="647700" lvl="2" indent="-457200">
              <a:buFont typeface="Arial" pitchFamily="34" charset="0"/>
              <a:buChar char="•"/>
            </a:pPr>
            <a:r>
              <a:rPr lang="en-CA" dirty="0" smtClean="0"/>
              <a:t>Inclined coupling slot antennas with opposite orientation among adjacent slots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b="1" dirty="0" smtClean="0"/>
              <a:t>Corporate-feed:</a:t>
            </a:r>
          </a:p>
          <a:p>
            <a:pPr marL="647700" lvl="2" indent="-457200">
              <a:buFont typeface="Arial" pitchFamily="34" charset="0"/>
              <a:buChar char="•"/>
            </a:pPr>
            <a:r>
              <a:rPr lang="en-CA" dirty="0" smtClean="0"/>
              <a:t>Radiating waveguides are traveling type with individual phase shifters</a:t>
            </a:r>
          </a:p>
          <a:p>
            <a:pPr marL="647700" lvl="2" indent="-457200">
              <a:buFont typeface="Arial" pitchFamily="34" charset="0"/>
              <a:buChar char="•"/>
            </a:pPr>
            <a:r>
              <a:rPr lang="en-CA" dirty="0" smtClean="0"/>
              <a:t>When the frequency is changed, the slots on an individual waveguide radiating remain excited in phase, directivity not degraded unlike series-fed.</a:t>
            </a:r>
          </a:p>
          <a:p>
            <a:pPr marL="647700" lvl="2" indent="-457200">
              <a:buFont typeface="Arial" pitchFamily="34" charset="0"/>
              <a:buChar char="•"/>
            </a:pPr>
            <a:endParaRPr lang="en-C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Planar Longitudinal Slot Array</a:t>
            </a:r>
            <a:endParaRPr lang="en-CA" b="1" dirty="0"/>
          </a:p>
        </p:txBody>
      </p:sp>
      <p:pic>
        <p:nvPicPr>
          <p:cNvPr id="5122" name="Picture 2" descr="C:\Users\Xiuquan\Desktop\Antenna Elefth\slotted waveguide\9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9" y="6944618"/>
            <a:ext cx="4291211" cy="214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9" y="268288"/>
            <a:ext cx="4478909" cy="2720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45" y="3220616"/>
            <a:ext cx="3384376" cy="262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20047" y="6059651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(a) Series-fed</a:t>
            </a:r>
            <a:endParaRPr lang="en-CA" sz="2000" dirty="0"/>
          </a:p>
        </p:txBody>
      </p:sp>
      <p:sp>
        <p:nvSpPr>
          <p:cNvPr id="5" name="Rectangle 4"/>
          <p:cNvSpPr/>
          <p:nvPr/>
        </p:nvSpPr>
        <p:spPr>
          <a:xfrm>
            <a:off x="9718396" y="9141893"/>
            <a:ext cx="2148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2000" dirty="0" smtClean="0"/>
              <a:t>(b) Corporate-fed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46504019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7595592" cy="7272808"/>
          </a:xfrm>
        </p:spPr>
        <p:txBody>
          <a:bodyPr/>
          <a:lstStyle/>
          <a:p>
            <a:pPr marL="0" indent="0"/>
            <a:r>
              <a:rPr lang="en-CA" dirty="0" smtClean="0"/>
              <a:t>Used when closer inter-element spacing is required for scanning in E-plane with minimal grating lobes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Slot designed to operate at resonance, ≈ </a:t>
            </a:r>
            <a:r>
              <a:rPr lang="el-GR" dirty="0" smtClean="0"/>
              <a:t>λ</a:t>
            </a:r>
            <a:r>
              <a:rPr lang="en-CA" baseline="-25000" dirty="0" smtClean="0"/>
              <a:t>g</a:t>
            </a:r>
            <a:r>
              <a:rPr lang="en-CA" dirty="0" smtClean="0"/>
              <a:t>/2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Waveguide edge usually less than half its width, the depth of slot cut runs into the broad wall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Spacers needed between adjacent waveguides to prevent slot edges from being covered up.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Difficult in achieving high cross-polarization isolation.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Edge-Wall Shunt-Slot Array</a:t>
            </a:r>
            <a:endParaRPr lang="en-CA" b="1" dirty="0"/>
          </a:p>
        </p:txBody>
      </p:sp>
      <p:pic>
        <p:nvPicPr>
          <p:cNvPr id="6146" name="Picture 2" descr="C:\Users\Xiuquan\Desktop\Antenna Elefth\slotted waveguide\9-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334" y="1672421"/>
            <a:ext cx="4213983" cy="21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65" y="5308848"/>
            <a:ext cx="4213983" cy="296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31330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35000" y="1420416"/>
                <a:ext cx="6083424" cy="7272808"/>
              </a:xfrm>
            </p:spPr>
            <p:txBody>
              <a:bodyPr/>
              <a:lstStyle/>
              <a:p>
                <a:pPr marL="0" indent="0"/>
                <a:r>
                  <a:rPr lang="en-US" sz="2200" dirty="0" smtClean="0"/>
                  <a:t> Can use the equivalent transmission line to approximate reflection coefficient near design frequency, (assuming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/>
                  <a:t>)</a:t>
                </a:r>
              </a:p>
              <a:p>
                <a:pPr marL="0" indent="0"/>
                <a:endParaRPr lang="en-US" sz="2200" dirty="0" smtClean="0"/>
              </a:p>
              <a:p>
                <a:pPr marL="0" indent="0"/>
                <a:r>
                  <a:rPr lang="en-US" sz="2200" b="1" dirty="0" smtClean="0"/>
                  <a:t>Resonant Array: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Narrowband, matched only at the design frequency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Bandwidth decreases with increased elements</a:t>
                </a:r>
              </a:p>
              <a:p>
                <a:pPr marL="0" indent="0"/>
                <a:endParaRPr lang="en-US" sz="2200" dirty="0" smtClean="0"/>
              </a:p>
              <a:p>
                <a:pPr marL="0" indent="0"/>
                <a:r>
                  <a:rPr lang="en-US" sz="2200" b="1" dirty="0"/>
                  <a:t>Resonant Array: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Can be matched over a much wider band</a:t>
                </a:r>
                <a:endParaRPr lang="en-US" sz="2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When elements are excited in phase, their combined reflections result in a mismatch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0" indent="0"/>
                <a:r>
                  <a:rPr lang="en-US" sz="2200" dirty="0" smtClean="0"/>
                  <a:t>In practice bandwidth is reduced due to slot admittance changing with frequency.</a:t>
                </a:r>
                <a:endParaRPr lang="en-US" sz="2200" dirty="0"/>
              </a:p>
              <a:p>
                <a:pPr marL="0" indent="0"/>
                <a:endParaRPr lang="en-US" sz="2400" dirty="0"/>
              </a:p>
              <a:p>
                <a:pPr marL="0" indent="0"/>
                <a:endParaRPr lang="en-US" sz="24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35000" y="1420416"/>
                <a:ext cx="6083424" cy="7272808"/>
              </a:xfrm>
              <a:blipFill rotWithShape="1">
                <a:blip r:embed="rId2"/>
                <a:stretch>
                  <a:fillRect l="-3006" t="-1090" r="-2605" b="-259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Bandwidth Considerations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74" y="130162"/>
            <a:ext cx="6566305" cy="4797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34" y="4804792"/>
            <a:ext cx="6472261" cy="47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487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Both the Resonant and Travelling Wave have a number of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Can provide high gain radiation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Mechanically simple to construct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Handle high powers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The Resonant Array has the additional benefit of being able to radiate at broadside but has the disadvantage of a narrow bandwidth.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The Travelling Wave Array is able to achieve a larger bandwidth, but sacrifices the ability to steer to broadside. Additionally some power is lost to the load.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Advantages and Disadvantages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611011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http://vignette3.wikia.nocookie.net/aircraft/images/7/76/3_1_(13).jpg/revision/latest?cb=20140326184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660" y="6749007"/>
            <a:ext cx="5050681" cy="138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5736" y="1492424"/>
            <a:ext cx="6515472" cy="7200800"/>
          </a:xfrm>
        </p:spPr>
        <p:txBody>
          <a:bodyPr/>
          <a:lstStyle/>
          <a:p>
            <a:pPr marL="0" indent="0"/>
            <a:r>
              <a:rPr lang="en-US" dirty="0" smtClean="0"/>
              <a:t>Widely used in airborne radars and </a:t>
            </a:r>
            <a:r>
              <a:rPr lang="en-CA" dirty="0"/>
              <a:t>over reflector antennas because </a:t>
            </a:r>
            <a:r>
              <a:rPr lang="en-CA" dirty="0" smtClean="0"/>
              <a:t>the beam </a:t>
            </a:r>
            <a:r>
              <a:rPr lang="en-CA" dirty="0"/>
              <a:t>pattern can be shaped and </a:t>
            </a:r>
            <a:r>
              <a:rPr lang="en-CA" dirty="0" err="1"/>
              <a:t>monopulse</a:t>
            </a:r>
            <a:r>
              <a:rPr lang="en-CA" dirty="0"/>
              <a:t> sum and difference ports </a:t>
            </a:r>
            <a:r>
              <a:rPr lang="en-CA" dirty="0" smtClean="0"/>
              <a:t>for tracking </a:t>
            </a:r>
            <a:r>
              <a:rPr lang="en-CA" dirty="0"/>
              <a:t>can </a:t>
            </a:r>
            <a:r>
              <a:rPr lang="en-CA" dirty="0" smtClean="0"/>
              <a:t>be implemented </a:t>
            </a:r>
            <a:r>
              <a:rPr lang="en-CA" dirty="0"/>
              <a:t>directly</a:t>
            </a:r>
            <a:r>
              <a:rPr lang="en-CA" dirty="0" smtClean="0"/>
              <a:t>.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/>
              <a:t>Can </a:t>
            </a:r>
            <a:r>
              <a:rPr lang="en-CA" dirty="0"/>
              <a:t>be </a:t>
            </a:r>
            <a:r>
              <a:rPr lang="en-CA" dirty="0" smtClean="0"/>
              <a:t>positioned above </a:t>
            </a:r>
            <a:r>
              <a:rPr lang="en-CA" dirty="0"/>
              <a:t>wings and on top of the fuselage while having the capability to look toward the </a:t>
            </a:r>
            <a:r>
              <a:rPr lang="en-CA" dirty="0" smtClean="0"/>
              <a:t>horizon.</a:t>
            </a:r>
          </a:p>
          <a:p>
            <a:pPr marL="0" indent="0"/>
            <a:endParaRPr lang="en-CA" dirty="0"/>
          </a:p>
          <a:p>
            <a:pPr marL="0" indent="0"/>
            <a:r>
              <a:rPr lang="en-CA" dirty="0" smtClean="0">
                <a:latin typeface="Times New Roman"/>
              </a:rPr>
              <a:t>Ambient </a:t>
            </a:r>
            <a:r>
              <a:rPr lang="en-CA" dirty="0">
                <a:latin typeface="Times New Roman"/>
              </a:rPr>
              <a:t>noise </a:t>
            </a:r>
            <a:r>
              <a:rPr lang="en-CA" dirty="0" smtClean="0">
                <a:latin typeface="Times New Roman"/>
              </a:rPr>
              <a:t>gradually </a:t>
            </a:r>
            <a:r>
              <a:rPr lang="en-CA" dirty="0">
                <a:latin typeface="Times New Roman"/>
              </a:rPr>
              <a:t>decreased from L-band to </a:t>
            </a:r>
            <a:r>
              <a:rPr lang="en-CA" dirty="0" smtClean="0">
                <a:latin typeface="Times New Roman"/>
              </a:rPr>
              <a:t>X-Band, X-band </a:t>
            </a:r>
            <a:r>
              <a:rPr lang="en-CA" dirty="0">
                <a:latin typeface="Times New Roman"/>
              </a:rPr>
              <a:t>radar systems of </a:t>
            </a:r>
            <a:r>
              <a:rPr lang="en-CA" dirty="0" smtClean="0">
                <a:latin typeface="Times New Roman"/>
              </a:rPr>
              <a:t>8 to </a:t>
            </a:r>
            <a:r>
              <a:rPr lang="en-CA" dirty="0">
                <a:latin typeface="Times New Roman"/>
              </a:rPr>
              <a:t>12.5 GHz are usually used for fighter aircraft.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48" y="5338227"/>
            <a:ext cx="4824536" cy="17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AN/APG-68(V)9 Multimode Fire Control Rad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48" y="196280"/>
            <a:ext cx="4683807" cy="16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Xiuquan\AppData\Roaming\Tencent\Users\540067337\QQ\WinTemp\RichOle\5}UILZ02_T{R]Z56PAG%(9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351" y="1253132"/>
            <a:ext cx="3258592" cy="29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54528" y="4372744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AN/APG-68 X-band radar for F-16 fighter, </a:t>
            </a:r>
            <a:r>
              <a:rPr lang="en-CA" sz="1600" dirty="0"/>
              <a:t>Starting Envelope frequency around 9.86 GHz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2672" y="8156730"/>
            <a:ext cx="4594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AWACS </a:t>
            </a:r>
            <a:r>
              <a:rPr lang="en-CA" sz="1600" dirty="0" err="1"/>
              <a:t>Brassboard</a:t>
            </a:r>
            <a:r>
              <a:rPr lang="en-CA" sz="1600" dirty="0"/>
              <a:t> Antenna</a:t>
            </a:r>
          </a:p>
          <a:p>
            <a:r>
              <a:rPr lang="en-CA" sz="1600" dirty="0"/>
              <a:t>Stacked array of 28 slotted </a:t>
            </a:r>
            <a:r>
              <a:rPr lang="en-CA" sz="1600" dirty="0" smtClean="0"/>
              <a:t>waveguides</a:t>
            </a:r>
          </a:p>
          <a:p>
            <a:r>
              <a:rPr lang="en-CA" sz="1600" dirty="0" smtClean="0"/>
              <a:t>Low </a:t>
            </a:r>
            <a:r>
              <a:rPr lang="en-CA" sz="1600" dirty="0" err="1"/>
              <a:t>Sidelobes</a:t>
            </a:r>
            <a:r>
              <a:rPr lang="en-CA" sz="1600" dirty="0"/>
              <a:t> to minimize ground clutter</a:t>
            </a:r>
          </a:p>
          <a:p>
            <a:r>
              <a:rPr lang="en-CA" sz="1600" dirty="0"/>
              <a:t>Electronic Steering in Elevation for height finding</a:t>
            </a:r>
          </a:p>
        </p:txBody>
      </p:sp>
    </p:spTree>
    <p:extLst>
      <p:ext uri="{BB962C8B-B14F-4D97-AF65-F5344CB8AC3E}">
        <p14:creationId xmlns:p14="http://schemas.microsoft.com/office/powerpoint/2010/main" val="2078087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1922" y="1429844"/>
                <a:ext cx="6731496" cy="3528321"/>
              </a:xfrm>
            </p:spPr>
            <p:txBody>
              <a:bodyPr/>
              <a:lstStyle/>
              <a:p>
                <a:pPr marL="0" indent="0"/>
                <a:r>
                  <a:rPr lang="en-US" sz="2600" dirty="0" smtClean="0"/>
                  <a:t>The phase shift introduced by the travelling wave configuration spacing can be used to steer the main beam with frequency.</a:t>
                </a:r>
              </a:p>
              <a:p>
                <a:pPr marL="0" indent="0"/>
                <a:endParaRPr lang="en-US" sz="2600" dirty="0"/>
              </a:p>
              <a:p>
                <a:pPr marL="0" indent="0"/>
                <a:r>
                  <a:rPr lang="en-US" sz="2600" dirty="0" smtClean="0"/>
                  <a:t>Direction of main beam: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600" dirty="0" smtClean="0"/>
              </a:p>
              <a:p>
                <a:pPr marL="0" indent="0"/>
                <a:endParaRPr lang="en-US" dirty="0"/>
              </a:p>
              <a:p>
                <a:pPr marL="0" indent="0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1922" y="1429844"/>
                <a:ext cx="6731496" cy="3528321"/>
              </a:xfrm>
              <a:blipFill rotWithShape="1">
                <a:blip r:embed="rId2"/>
                <a:stretch>
                  <a:fillRect l="-3261" t="-2941" b="-29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Frequency Scanning Radar[8]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66" y="401396"/>
            <a:ext cx="5646525" cy="4535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745" y="5092753"/>
            <a:ext cx="3716622" cy="4642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06856" y="1996480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</a:t>
            </a:r>
            <a:endParaRPr lang="en-US" sz="1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9598744" y="4567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4" y="4567400"/>
            <a:ext cx="7895767" cy="53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1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84" y="419429"/>
            <a:ext cx="4394948" cy="487266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5736" y="1420416"/>
            <a:ext cx="7454238" cy="6156920"/>
          </a:xfrm>
        </p:spPr>
        <p:txBody>
          <a:bodyPr/>
          <a:lstStyle/>
          <a:p>
            <a:pPr marL="0" indent="0"/>
            <a:r>
              <a:rPr lang="en-US" dirty="0" smtClean="0"/>
              <a:t>Planar Slot array antennas were designed and included on the Juno Spacecraft to detect radiation at the S, C, and X-bands.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The arrays consists </a:t>
            </a:r>
            <a:r>
              <a:rPr lang="en-US" dirty="0"/>
              <a:t>of </a:t>
            </a:r>
            <a:r>
              <a:rPr lang="en-US" dirty="0" smtClean="0"/>
              <a:t>two sub-arrays</a:t>
            </a:r>
            <a:r>
              <a:rPr lang="en-US" dirty="0"/>
              <a:t>, each </a:t>
            </a:r>
            <a:r>
              <a:rPr lang="en-US" dirty="0" smtClean="0"/>
              <a:t>with 32 longitudinal </a:t>
            </a:r>
            <a:r>
              <a:rPr lang="en-US" dirty="0"/>
              <a:t>offset slots cut in the </a:t>
            </a:r>
            <a:r>
              <a:rPr lang="en-US" dirty="0" err="1" smtClean="0"/>
              <a:t>broadwalls</a:t>
            </a:r>
            <a:r>
              <a:rPr lang="en-US" dirty="0" smtClean="0"/>
              <a:t> </a:t>
            </a:r>
            <a:r>
              <a:rPr lang="en-US" dirty="0"/>
              <a:t>of 8 stacked rectangular </a:t>
            </a:r>
            <a:r>
              <a:rPr lang="en-US" dirty="0" smtClean="0"/>
              <a:t>waveguides.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Juno Space Craft Radiometer [</a:t>
            </a:r>
            <a:r>
              <a:rPr lang="en-US" b="1" dirty="0"/>
              <a:t>5]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" y="5202376"/>
            <a:ext cx="6036501" cy="4548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41" y="5449160"/>
            <a:ext cx="6267155" cy="38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6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4999" y="1600200"/>
            <a:ext cx="6639823" cy="697770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Substrate Integrated Waveguides [6</a:t>
            </a:r>
            <a:r>
              <a:rPr lang="en-US" dirty="0" smtClean="0"/>
              <a:t>]:</a:t>
            </a:r>
          </a:p>
          <a:p>
            <a:pPr marL="400050" lvl="1" indent="-514350"/>
            <a:r>
              <a:rPr lang="en-US" sz="2800" dirty="0"/>
              <a:t>Lower </a:t>
            </a:r>
            <a:r>
              <a:rPr lang="en-US" sz="2800" dirty="0" smtClean="0"/>
              <a:t>cost</a:t>
            </a:r>
          </a:p>
          <a:p>
            <a:pPr marL="400050" lvl="1" indent="-514350"/>
            <a:r>
              <a:rPr lang="en-US" sz="2800" dirty="0"/>
              <a:t>Can achieve higher </a:t>
            </a:r>
            <a:r>
              <a:rPr lang="en-US" sz="2800" dirty="0" smtClean="0"/>
              <a:t>tolerances</a:t>
            </a:r>
          </a:p>
          <a:p>
            <a:pPr marL="400050" lvl="1" indent="-514350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Designs </a:t>
            </a:r>
            <a:r>
              <a:rPr lang="en-US" dirty="0"/>
              <a:t>at higher frequencies for large bandwidth </a:t>
            </a:r>
            <a:r>
              <a:rPr lang="en-US" dirty="0" smtClean="0"/>
              <a:t>requirements: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High-Resolution radar with frequency scanning [7]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lvl="1" indent="-51435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Directions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33" y="196281"/>
            <a:ext cx="5077771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3" y="3364632"/>
            <a:ext cx="5607162" cy="192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2" y="6153849"/>
            <a:ext cx="4104456" cy="3384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344" y="5537199"/>
            <a:ext cx="6638458" cy="40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5000" y="1420416"/>
            <a:ext cx="12204104" cy="7200800"/>
          </a:xfrm>
        </p:spPr>
        <p:txBody>
          <a:bodyPr/>
          <a:lstStyle/>
          <a:p>
            <a:pPr marL="0" indent="0">
              <a:defRPr/>
            </a:pPr>
            <a:r>
              <a:rPr lang="en-US" altLang="en-US" dirty="0" smtClean="0"/>
              <a:t>Waveguide-fed slot arrays are a form of Aperture Antenna.</a:t>
            </a:r>
          </a:p>
          <a:p>
            <a:pPr marL="0" indent="0">
              <a:defRPr/>
            </a:pPr>
            <a:endParaRPr lang="en-US" altLang="en-US" dirty="0"/>
          </a:p>
          <a:p>
            <a:pPr marL="0" indent="0">
              <a:defRPr/>
            </a:pPr>
            <a:r>
              <a:rPr lang="en-US" altLang="en-US" dirty="0" smtClean="0"/>
              <a:t>Slots cut in a sidewall of a rectangular waveguide can radiate electromagnetic energy.</a:t>
            </a:r>
          </a:p>
          <a:p>
            <a:pPr marL="0" indent="0">
              <a:defRPr/>
            </a:pPr>
            <a:endParaRPr lang="en-US" altLang="en-US" dirty="0" smtClean="0"/>
          </a:p>
          <a:p>
            <a:pPr marL="0" indent="0">
              <a:defRPr/>
            </a:pPr>
            <a:r>
              <a:rPr lang="en-US" altLang="en-US" dirty="0" smtClean="0"/>
              <a:t>It has features of low-loss and high power capability, widely used for communication and radar systems in microwave band and higher.</a:t>
            </a:r>
          </a:p>
          <a:p>
            <a:pPr marL="0" indent="0">
              <a:defRPr/>
            </a:pPr>
            <a:endParaRPr lang="en-US" altLang="en-US" dirty="0"/>
          </a:p>
          <a:p>
            <a:pPr marL="0" indent="0">
              <a:defRPr/>
            </a:pPr>
            <a:r>
              <a:rPr lang="en-US" altLang="en-US" dirty="0" smtClean="0"/>
              <a:t>Arrays can be implemented cutting multiple slots and varying: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Spacing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Shape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dirty="0" smtClean="0"/>
              <a:t>Orientation</a:t>
            </a:r>
          </a:p>
          <a:p>
            <a:pPr marL="0" indent="0">
              <a:defRPr/>
            </a:pPr>
            <a:endParaRPr lang="en-US" altLang="en-US" dirty="0" smtClean="0"/>
          </a:p>
          <a:p>
            <a:pPr marL="0" indent="0">
              <a:defRPr/>
            </a:pPr>
            <a:endParaRPr lang="en-US" altLang="en-US" dirty="0"/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598488" y="635000"/>
            <a:ext cx="11747500" cy="584200"/>
          </a:xfrm>
          <a:ln w="9525"/>
        </p:spPr>
        <p:txBody>
          <a:bodyPr/>
          <a:lstStyle/>
          <a:p>
            <a:r>
              <a:rPr lang="en-US" altLang="en-US" b="1" dirty="0" smtClean="0">
                <a:cs typeface="HelveticaNeueLT Std Bold" charset="0"/>
              </a:rPr>
              <a:t>Introduction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 smtClean="0">
                <a:latin typeface="AdvTT5843c571"/>
              </a:rPr>
              <a:t>This presentation has briefly talked about the </a:t>
            </a:r>
            <a:r>
              <a:rPr lang="en-CA" dirty="0">
                <a:latin typeface="AdvTT5843c571"/>
              </a:rPr>
              <a:t>history on studies on waveguide slot </a:t>
            </a:r>
            <a:r>
              <a:rPr lang="en-CA" dirty="0" smtClean="0">
                <a:latin typeface="AdvTT5843c571"/>
              </a:rPr>
              <a:t>antennas, the components </a:t>
            </a:r>
            <a:r>
              <a:rPr lang="en-CA" dirty="0">
                <a:latin typeface="AdvTT5843c571"/>
              </a:rPr>
              <a:t>for the waveguide slot antennas </a:t>
            </a:r>
            <a:r>
              <a:rPr lang="en-CA" dirty="0" smtClean="0">
                <a:latin typeface="AdvTT5843c571"/>
              </a:rPr>
              <a:t>and various slot con</a:t>
            </a:r>
            <a:r>
              <a:rPr lang="en-CA" dirty="0" smtClean="0">
                <a:latin typeface="AdvTT5843c571+fb"/>
              </a:rPr>
              <a:t>fi</a:t>
            </a:r>
            <a:r>
              <a:rPr lang="en-CA" dirty="0" smtClean="0">
                <a:latin typeface="AdvTT5843c571"/>
              </a:rPr>
              <a:t>gurations are </a:t>
            </a:r>
            <a:r>
              <a:rPr lang="en-CA" dirty="0">
                <a:latin typeface="AdvTT5843c571"/>
              </a:rPr>
              <a:t>described, and the equivalent circuits for some con</a:t>
            </a:r>
            <a:r>
              <a:rPr lang="en-CA" dirty="0">
                <a:latin typeface="AdvTT5843c571+fb"/>
              </a:rPr>
              <a:t>fi</a:t>
            </a:r>
            <a:r>
              <a:rPr lang="en-CA" dirty="0">
                <a:latin typeface="AdvTT5843c571"/>
              </a:rPr>
              <a:t>gurations are given. </a:t>
            </a:r>
            <a:endParaRPr lang="en-CA" dirty="0" smtClean="0">
              <a:latin typeface="AdvTT5843c571"/>
            </a:endParaRPr>
          </a:p>
          <a:p>
            <a:r>
              <a:rPr lang="en-CA" dirty="0" smtClean="0">
                <a:latin typeface="AdvTT5843c571"/>
              </a:rPr>
              <a:t>Finally</a:t>
            </a:r>
            <a:r>
              <a:rPr lang="en-CA" dirty="0">
                <a:latin typeface="AdvTT5843c571"/>
              </a:rPr>
              <a:t>, the </a:t>
            </a:r>
            <a:r>
              <a:rPr lang="en-CA" dirty="0" smtClean="0">
                <a:latin typeface="AdvTT5843c571"/>
              </a:rPr>
              <a:t>examples of applications of waveguide slot antennas and future development are introduced.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358122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altLang="en-US" sz="1800" dirty="0" smtClean="0"/>
              <a:t>[1]R. Elliott, </a:t>
            </a:r>
            <a:r>
              <a:rPr lang="en-US" altLang="en-US" sz="1800" i="1" dirty="0" smtClean="0"/>
              <a:t>Antenna theory and design</a:t>
            </a:r>
            <a:r>
              <a:rPr lang="en-US" altLang="en-US" sz="1800" dirty="0" smtClean="0"/>
              <a:t>. Hoboken, N.J.: John Wiley &amp; Sons, 2003.</a:t>
            </a:r>
          </a:p>
          <a:p>
            <a:pPr marL="0" indent="0"/>
            <a:r>
              <a:rPr lang="en-US" altLang="en-US" sz="1800" dirty="0" smtClean="0"/>
              <a:t>[2]R. Elliott, 'An improved design procedure for small arrays of shunt slots', </a:t>
            </a:r>
            <a:r>
              <a:rPr lang="en-US" altLang="en-US" sz="1800" i="1" dirty="0" smtClean="0"/>
              <a:t>IEEE Transactions on Antennas and Propagation</a:t>
            </a:r>
            <a:r>
              <a:rPr lang="en-US" altLang="en-US" sz="1800" dirty="0" smtClean="0"/>
              <a:t>, vol. 31, no. 1, pp. 48-53, 1983.</a:t>
            </a:r>
          </a:p>
          <a:p>
            <a:pPr marL="0" indent="0"/>
            <a:r>
              <a:rPr lang="en-US" altLang="en-US" sz="1800" dirty="0" smtClean="0"/>
              <a:t>[3]A. </a:t>
            </a:r>
            <a:r>
              <a:rPr lang="en-US" altLang="en-US" sz="1800" dirty="0" err="1" smtClean="0"/>
              <a:t>Oliner</a:t>
            </a:r>
            <a:r>
              <a:rPr lang="en-US" altLang="en-US" sz="1800" dirty="0" smtClean="0"/>
              <a:t>, 'The impedance properties of narrow radiating slots in the broad face of rectangular waveguide: Part I--Theory', </a:t>
            </a:r>
            <a:r>
              <a:rPr lang="en-US" altLang="en-US" sz="1800" i="1" dirty="0" smtClean="0"/>
              <a:t>IRE Trans. Antennas </a:t>
            </a:r>
            <a:r>
              <a:rPr lang="en-US" altLang="en-US" sz="1800" i="1" dirty="0" err="1" smtClean="0"/>
              <a:t>Propag</a:t>
            </a:r>
            <a:r>
              <a:rPr lang="en-US" altLang="en-US" sz="1800" i="1" dirty="0" smtClean="0"/>
              <a:t>.</a:t>
            </a:r>
            <a:r>
              <a:rPr lang="en-US" altLang="en-US" sz="1800" dirty="0" smtClean="0"/>
              <a:t>, vol. 5, no. 1, pp. 4-11, 1957.</a:t>
            </a:r>
          </a:p>
          <a:p>
            <a:pPr marL="0" indent="0"/>
            <a:r>
              <a:rPr lang="en-US" altLang="en-US" sz="1800" dirty="0" smtClean="0"/>
              <a:t>[4]A. Stevenson, 'Theory of Slots in Rectangular Wave-Guides', </a:t>
            </a:r>
            <a:r>
              <a:rPr lang="en-US" altLang="en-US" sz="1800" i="1" dirty="0" smtClean="0"/>
              <a:t>J. Appl. Phys.</a:t>
            </a:r>
            <a:r>
              <a:rPr lang="en-US" altLang="en-US" sz="1800" dirty="0" smtClean="0"/>
              <a:t>, vol. 19, no. 1, p. 24, 1948.</a:t>
            </a:r>
          </a:p>
          <a:p>
            <a:pPr marL="0" indent="0"/>
            <a:r>
              <a:rPr lang="en-US" sz="1800" dirty="0"/>
              <a:t>[5]S. </a:t>
            </a:r>
            <a:r>
              <a:rPr lang="en-US" sz="1800" dirty="0" err="1"/>
              <a:t>Rengarajan</a:t>
            </a:r>
            <a:r>
              <a:rPr lang="en-US" sz="1800" dirty="0"/>
              <a:t>, M. </a:t>
            </a:r>
            <a:r>
              <a:rPr lang="en-US" sz="1800" dirty="0" err="1"/>
              <a:t>Zawadzki</a:t>
            </a:r>
            <a:r>
              <a:rPr lang="en-US" sz="1800" dirty="0"/>
              <a:t> and R. Hodges, 'Slot array antennas for the Juno radiometer application', </a:t>
            </a:r>
            <a:r>
              <a:rPr lang="en-US" sz="1800" i="1" dirty="0"/>
              <a:t>2008 IEEE Antennas and Propagation Society International Symposium</a:t>
            </a:r>
            <a:r>
              <a:rPr lang="en-US" sz="1800" dirty="0"/>
              <a:t>, 2008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/>
              <a:t>[6] Li Yan, Wei Hong, </a:t>
            </a:r>
            <a:r>
              <a:rPr lang="en-US" sz="1800" dirty="0" err="1"/>
              <a:t>Guang</a:t>
            </a:r>
            <a:r>
              <a:rPr lang="en-US" sz="1800" dirty="0"/>
              <a:t> Hua, </a:t>
            </a:r>
            <a:r>
              <a:rPr lang="en-US" sz="1800" dirty="0" err="1"/>
              <a:t>Jixin</a:t>
            </a:r>
            <a:r>
              <a:rPr lang="en-US" sz="1800" dirty="0"/>
              <a:t> Chen, </a:t>
            </a:r>
            <a:r>
              <a:rPr lang="en-US" sz="1800" dirty="0" err="1"/>
              <a:t>Ke</a:t>
            </a:r>
            <a:r>
              <a:rPr lang="en-US" sz="1800" dirty="0"/>
              <a:t> Wu and Tie Jun Cui, 'Simulation and experiment on SIW slot array antennas', </a:t>
            </a:r>
            <a:r>
              <a:rPr lang="en-US" sz="1800" i="1" dirty="0"/>
              <a:t>IEEE Microwave and Wireless Components Letters</a:t>
            </a:r>
            <a:r>
              <a:rPr lang="en-US" sz="1800" dirty="0"/>
              <a:t>, vol. 14, no. 9, pp. 446-448, 2004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/>
              <a:t>[7]M. </a:t>
            </a:r>
            <a:r>
              <a:rPr lang="en-US" sz="1800" dirty="0" err="1"/>
              <a:t>Vahidpour</a:t>
            </a:r>
            <a:r>
              <a:rPr lang="en-US" sz="1800" dirty="0"/>
              <a:t>, M. </a:t>
            </a:r>
            <a:r>
              <a:rPr lang="en-US" sz="1800" dirty="0" err="1"/>
              <a:t>Moallem</a:t>
            </a:r>
            <a:r>
              <a:rPr lang="en-US" sz="1800" dirty="0"/>
              <a:t>, J. East and K. </a:t>
            </a:r>
            <a:r>
              <a:rPr lang="en-US" sz="1800" dirty="0" err="1"/>
              <a:t>Sarabandi</a:t>
            </a:r>
            <a:r>
              <a:rPr lang="en-US" sz="1800" dirty="0"/>
              <a:t>, '</a:t>
            </a:r>
            <a:r>
              <a:rPr lang="en-US" sz="1800" dirty="0" err="1"/>
              <a:t>Micromachined</a:t>
            </a:r>
            <a:r>
              <a:rPr lang="en-US" sz="1800" dirty="0"/>
              <a:t> low-mass RF front-end for beam steering radar', </a:t>
            </a:r>
            <a:r>
              <a:rPr lang="en-US" sz="1800" i="1" dirty="0"/>
              <a:t>Micro- and Nanotechnology Sensors, Systems, and Applications IV</a:t>
            </a:r>
            <a:r>
              <a:rPr lang="en-US" sz="1800" dirty="0"/>
              <a:t>, 2012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/>
              <a:t>[8]F. </a:t>
            </a:r>
            <a:r>
              <a:rPr lang="en-US" sz="1800" dirty="0" err="1"/>
              <a:t>Tospann</a:t>
            </a:r>
            <a:r>
              <a:rPr lang="en-US" sz="1800" dirty="0"/>
              <a:t>, M. </a:t>
            </a:r>
            <a:r>
              <a:rPr lang="en-US" sz="1800" dirty="0" err="1"/>
              <a:t>Pirkl</a:t>
            </a:r>
            <a:r>
              <a:rPr lang="en-US" sz="1800" dirty="0"/>
              <a:t> and W. </a:t>
            </a:r>
            <a:r>
              <a:rPr lang="en-US" sz="1800" dirty="0" err="1"/>
              <a:t>Gruener</a:t>
            </a:r>
            <a:r>
              <a:rPr lang="en-US" sz="1800" dirty="0"/>
              <a:t>, 'Multifunction 35-GHz FMCW radar with frequency scanning antenna for synthetic vision applications', </a:t>
            </a:r>
            <a:r>
              <a:rPr lang="en-US" sz="1800" i="1" dirty="0"/>
              <a:t>Synthetic Vision for Vehicle Guidance and Control</a:t>
            </a:r>
            <a:r>
              <a:rPr lang="en-US" sz="1800" dirty="0"/>
              <a:t>, 1995.</a:t>
            </a:r>
            <a:endParaRPr lang="en-US" altLang="en-US" sz="1800" dirty="0" smtClean="0"/>
          </a:p>
          <a:p>
            <a:pPr marL="0" indent="0"/>
            <a:r>
              <a:rPr lang="en-US" altLang="en-US" sz="1800" dirty="0" smtClean="0"/>
              <a:t>To add:</a:t>
            </a:r>
          </a:p>
          <a:p>
            <a:pPr marL="0" indent="0"/>
            <a:endParaRPr lang="en-US" altLang="en-US" sz="1800" dirty="0"/>
          </a:p>
          <a:p>
            <a:pPr marL="0" indent="0"/>
            <a:r>
              <a:rPr lang="en-US" altLang="en-US" sz="1800" dirty="0" smtClean="0"/>
              <a:t>RESONANT SLOTS* By W. H. WATSON, M.A., </a:t>
            </a:r>
            <a:r>
              <a:rPr lang="en-US" altLang="en-US" sz="1800" dirty="0" err="1" smtClean="0"/>
              <a:t>Ph.D.f</a:t>
            </a:r>
            <a:endParaRPr lang="en-US" altLang="en-US" sz="1800" dirty="0" smtClean="0"/>
          </a:p>
          <a:p>
            <a:pPr marL="0" indent="0"/>
            <a:endParaRPr lang="en-US" altLang="en-US" sz="1800" dirty="0" smtClean="0"/>
          </a:p>
        </p:txBody>
      </p:sp>
      <p:sp>
        <p:nvSpPr>
          <p:cNvPr id="24579" name="Title 3"/>
          <p:cNvSpPr>
            <a:spLocks noGrp="1"/>
          </p:cNvSpPr>
          <p:nvPr>
            <p:ph type="title"/>
          </p:nvPr>
        </p:nvSpPr>
        <p:spPr>
          <a:ln w="9525"/>
        </p:spPr>
        <p:txBody>
          <a:bodyPr/>
          <a:lstStyle/>
          <a:p>
            <a:r>
              <a:rPr lang="en-US" altLang="en-US" b="1" dirty="0" smtClean="0">
                <a:cs typeface="HelveticaNeueLT Std Bold" charset="0"/>
              </a:rPr>
              <a:t>References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Waveguide-fed slot arrays are physically simplified as their feed network and radiating elements are unified.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The design of a desired array factor is complicated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Scattering of the waveguide’s internal fields from the slot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Mutual coupling between slots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 smtClean="0"/>
              <a:t>Arrays can be configured as resonant or travelling wave which differ 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Direction of main beam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Bandwidth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Impedance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Waveguide-fed Slot Arrays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278929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11811000" cy="6804992"/>
          </a:xfrm>
        </p:spPr>
        <p:txBody>
          <a:bodyPr/>
          <a:lstStyle/>
          <a:p>
            <a:pPr marL="0" indent="0"/>
            <a:r>
              <a:rPr lang="en-US" altLang="en-US" sz="2600" dirty="0" smtClean="0"/>
              <a:t>Waveguide-fed Slot arrays were first studied during World War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 smtClean="0"/>
              <a:t>Increased interest in radar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00" dirty="0" smtClean="0"/>
              <a:t>Required high gain antennas</a:t>
            </a:r>
          </a:p>
          <a:p>
            <a:pPr marL="0" indent="0"/>
            <a:endParaRPr lang="en-US" altLang="en-US" sz="2600" dirty="0"/>
          </a:p>
          <a:p>
            <a:pPr marL="0" indent="0"/>
            <a:r>
              <a:rPr lang="en-US" altLang="en-US" sz="2600" dirty="0" smtClean="0"/>
              <a:t>Stevenson[1] provided the first theoretical analysis of the slot antenna derived: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600" dirty="0" smtClean="0"/>
              <a:t>The electric field induced in a slot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600" dirty="0" smtClean="0"/>
              <a:t>The equivalent conductance for a resonant slot</a:t>
            </a:r>
          </a:p>
          <a:p>
            <a:pPr marL="0" indent="0"/>
            <a:endParaRPr lang="en-US" altLang="en-US" sz="2600" dirty="0"/>
          </a:p>
          <a:p>
            <a:pPr marL="0" indent="0"/>
            <a:r>
              <a:rPr lang="en-US" altLang="en-US" sz="2600" dirty="0" smtClean="0"/>
              <a:t>Booker[] derived an equivalence principal of slots and dipoles based on </a:t>
            </a:r>
            <a:r>
              <a:rPr lang="en-US" altLang="en-US" sz="2600" dirty="0" err="1" smtClean="0"/>
              <a:t>Babinet's</a:t>
            </a:r>
            <a:r>
              <a:rPr lang="en-US" altLang="en-US" sz="2600" dirty="0" smtClean="0"/>
              <a:t> principle.</a:t>
            </a:r>
          </a:p>
          <a:p>
            <a:pPr marL="0" indent="0"/>
            <a:endParaRPr lang="en-US" altLang="en-US" sz="2600" dirty="0"/>
          </a:p>
          <a:p>
            <a:pPr marL="0" indent="0"/>
            <a:r>
              <a:rPr lang="en-US" altLang="en-US" sz="2600" dirty="0" smtClean="0"/>
              <a:t>From Stevenson’s and Booker’s work, Elliot[],[] developed a number of design procedures to implement desired array factors for multiple configuration of slots</a:t>
            </a:r>
            <a:r>
              <a:rPr lang="en-US" altLang="en-US" sz="2600" dirty="0"/>
              <a:t>.</a:t>
            </a:r>
            <a:endParaRPr lang="en-US" altLang="en-US" sz="2600" dirty="0" smtClean="0"/>
          </a:p>
        </p:txBody>
      </p:sp>
      <p:sp>
        <p:nvSpPr>
          <p:cNvPr id="15363" name="Title 2"/>
          <p:cNvSpPr>
            <a:spLocks noGrp="1"/>
          </p:cNvSpPr>
          <p:nvPr>
            <p:ph type="title"/>
          </p:nvPr>
        </p:nvSpPr>
        <p:spPr>
          <a:ln w="9525"/>
        </p:spPr>
        <p:txBody>
          <a:bodyPr/>
          <a:lstStyle/>
          <a:p>
            <a:r>
              <a:rPr lang="en-US" altLang="en-US" b="1" dirty="0" smtClean="0">
                <a:cs typeface="HelveticaNeueLT Std Bold" charset="0"/>
              </a:rPr>
              <a:t>History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Xiuquan\Desktop\Antenna Elefth\slotted waveguide\TE10 5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685" y="5378601"/>
            <a:ext cx="7488832" cy="43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401763"/>
            <a:ext cx="5867400" cy="7004050"/>
          </a:xfrm>
        </p:spPr>
        <p:txBody>
          <a:bodyPr/>
          <a:lstStyle/>
          <a:p>
            <a:pPr marL="0" indent="0">
              <a:spcBef>
                <a:spcPct val="0"/>
              </a:spcBef>
            </a:pPr>
            <a:r>
              <a:rPr lang="en-US" altLang="en-US" dirty="0" smtClean="0"/>
              <a:t>A Rectangular Waveguide is a structure that supports travelling waves for discrete modes</a:t>
            </a:r>
          </a:p>
          <a:p>
            <a:pPr marL="0" indent="0"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</a:pPr>
            <a:r>
              <a:rPr lang="en-US" altLang="en-US" dirty="0" smtClean="0"/>
              <a:t>Waveguide-fed slot arrays are excited by the TE</a:t>
            </a:r>
            <a:r>
              <a:rPr lang="en-US" altLang="en-US" baseline="-25000" dirty="0" smtClean="0"/>
              <a:t>10</a:t>
            </a:r>
            <a:r>
              <a:rPr lang="en-US" altLang="en-US" dirty="0" smtClean="0"/>
              <a:t> mode, with normalized fields:</a:t>
            </a:r>
          </a:p>
          <a:p>
            <a:pPr marL="0" indent="0"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</a:pPr>
            <a:r>
              <a:rPr lang="en-US" altLang="en-US" dirty="0" smtClean="0"/>
              <a:t>Where: </a:t>
            </a:r>
          </a:p>
          <a:p>
            <a:pPr marL="0" indent="0"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>
          <a:ln w="9525"/>
        </p:spPr>
        <p:txBody>
          <a:bodyPr/>
          <a:lstStyle/>
          <a:p>
            <a:r>
              <a:rPr lang="en-US" altLang="en-US" b="1" dirty="0" smtClean="0">
                <a:cs typeface="HelveticaNeueLT Std Bold" charset="0"/>
              </a:rPr>
              <a:t>Rectangular Waveguides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345" y="5703612"/>
            <a:ext cx="4447481" cy="300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14" y="3130317"/>
            <a:ext cx="5645360" cy="224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C:\Users\Xiuquan\Desktop\Antenna Elefth\slotted waveguide\TE10 cur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54" y="262496"/>
            <a:ext cx="5665463" cy="2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420416"/>
            <a:ext cx="6659487" cy="6732984"/>
          </a:xfrm>
        </p:spPr>
        <p:txBody>
          <a:bodyPr/>
          <a:lstStyle/>
          <a:p>
            <a:pPr marL="0" indent="0"/>
            <a:r>
              <a:rPr lang="en-US" dirty="0" smtClean="0"/>
              <a:t>An electric-field is induced in a slot that interrupts a waveguide’s surface current.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From the equivalence principle, this field can be treated as surface current radiating away from the waveguide.</a:t>
            </a:r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Slot Antenna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3" y="4948860"/>
            <a:ext cx="6330151" cy="32034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000" y="816111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Elliott EM</a:t>
            </a:r>
            <a:endParaRPr lang="en-US" sz="1800" dirty="0"/>
          </a:p>
        </p:txBody>
      </p:sp>
      <p:pic>
        <p:nvPicPr>
          <p:cNvPr id="2051" name="Picture 3" descr="C:\Users\Xiuquan\Desktop\Antenna Elefth\slotted waveguide\flat dip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59" y="916360"/>
            <a:ext cx="536713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Xiuquan\Desktop\Antenna Elefth\slotted waveguide\slot on a scre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37" y="4872022"/>
            <a:ext cx="5202976" cy="374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331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Xiuquan\Desktop\Antenna Elefth\slotted waveguide\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40" y="3603456"/>
            <a:ext cx="7435895" cy="5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11811000" cy="2376264"/>
          </a:xfrm>
        </p:spPr>
        <p:txBody>
          <a:bodyPr/>
          <a:lstStyle/>
          <a:p>
            <a:pPr marL="0" indent="0"/>
            <a:r>
              <a:rPr lang="en-US" dirty="0" smtClean="0"/>
              <a:t>Depending on a slot’s position and orientation it can be modeled as either a shunt admittance or series impedance in an equivalent transmission line.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Slots that displace transverse current behave as shunt admittances.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Slots which displace longitudinal current behave as series impedances.</a:t>
            </a:r>
          </a:p>
          <a:p>
            <a:pPr marL="0" indent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Self-Admittance (Impedance)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9753" y="3868688"/>
            <a:ext cx="4248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800" kern="0" dirty="0">
                <a:solidFill>
                  <a:srgbClr val="001337"/>
                </a:solidFill>
                <a:latin typeface="Georgia"/>
                <a:ea typeface="ヒラギノ明朝 ProN W3"/>
                <a:sym typeface="Georgia" panose="02040502050405020303" pitchFamily="18" charset="0"/>
              </a:rPr>
              <a:t>Stevenson first developed expressions for the resonant case and produced curves from measured data. Presently this data is typically obtained using a full wave solver (e.g. HFSS)</a:t>
            </a:r>
          </a:p>
        </p:txBody>
      </p:sp>
    </p:spTree>
    <p:extLst>
      <p:ext uri="{BB962C8B-B14F-4D97-AF65-F5344CB8AC3E}">
        <p14:creationId xmlns:p14="http://schemas.microsoft.com/office/powerpoint/2010/main" val="158639500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 smtClean="0"/>
                  <a:t>An equivalent transmission line can be used to analyze the waveguide-fed slot array.</a:t>
                </a:r>
              </a:p>
              <a:p>
                <a:pPr marL="0" indent="0"/>
                <a:endParaRPr lang="en-US" dirty="0" smtClean="0"/>
              </a:p>
              <a:p>
                <a:pPr marL="0" indent="0"/>
                <a:endParaRPr lang="en-US" dirty="0"/>
              </a:p>
              <a:p>
                <a:pPr marL="0" indent="0"/>
                <a:endParaRPr lang="en-US" dirty="0" smtClean="0"/>
              </a:p>
              <a:p>
                <a:pPr marL="0" indent="0"/>
                <a:endParaRPr lang="en-US" dirty="0" smtClean="0"/>
              </a:p>
              <a:p>
                <a:pPr marL="0" indent="0"/>
                <a:r>
                  <a:rPr lang="en-US" dirty="0" smtClean="0"/>
                  <a:t>Where the admittance of each branch corresponds to the slot’s self-admittance and its mutual admittance to all other slots from external coupling: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1806" t="-16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Equivalent Transmission Line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176726" y="2644552"/>
            <a:ext cx="6710049" cy="2232248"/>
            <a:chOff x="3046016" y="2716560"/>
            <a:chExt cx="6525526" cy="2021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016" y="2716560"/>
              <a:ext cx="6525526" cy="1640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8304" y="436902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[1]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364320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/>
                <a:r>
                  <a:rPr lang="en-US" sz="2400" dirty="0" smtClean="0"/>
                  <a:t>Elliott ([],[]), developed design equations for implementing arrays of both shunt and series slots</a:t>
                </a:r>
              </a:p>
              <a:p>
                <a:pPr marL="1714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		or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1714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 smtClean="0"/>
                  <a:t>		or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constants </a:t>
                </a:r>
                <a:r>
                  <a:rPr lang="en-US" sz="2000" dirty="0" smtClean="0"/>
                  <a:t>that are products of the waveguide </a:t>
                </a:r>
                <a:r>
                  <a:rPr lang="en-US" sz="2000" dirty="0"/>
                  <a:t>parameters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that relates the scattering from a slot to an equivalent TL impedance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000" dirty="0" smtClean="0"/>
                  <a:t> is the impedance of the slot’s dipole equivalent in an equivalent array and accounts for mutual coupling.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a given array factor </a:t>
                </a:r>
                <a:r>
                  <a:rPr lang="en-US" sz="2000" dirty="0" smtClean="0"/>
                  <a:t>the , </a:t>
                </a:r>
                <a:r>
                  <a:rPr lang="en-US" sz="2000" dirty="0"/>
                  <a:t>slot voltage,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sz="2000" dirty="0"/>
                  <a:t>, is </a:t>
                </a:r>
                <a:r>
                  <a:rPr lang="en-US" sz="2000" dirty="0" smtClean="0"/>
                  <a:t>specified.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The equivalent </a:t>
                </a:r>
                <a:r>
                  <a:rPr lang="en-US" sz="2000" dirty="0"/>
                  <a:t>TL voltage or current,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can be </a:t>
                </a:r>
                <a:r>
                  <a:rPr lang="en-US" sz="2000" dirty="0" smtClean="0"/>
                  <a:t>determined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based on the array configuration</a:t>
                </a:r>
              </a:p>
              <a:p>
                <a:pPr marL="0" indent="0"/>
                <a:endParaRPr lang="en-US" sz="2400" dirty="0" smtClean="0"/>
              </a:p>
              <a:p>
                <a:pPr marL="0" indent="0"/>
                <a:r>
                  <a:rPr lang="en-US" sz="2400" dirty="0" smtClean="0"/>
                  <a:t>Equations represent a non-linear system of equations that can be solved iteratively for the slot parameters under the constraint of specified input impedance.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0" indent="0"/>
                <a:endParaRPr lang="en-US" sz="2400" dirty="0" smtClean="0"/>
              </a:p>
              <a:p>
                <a:pPr marL="0" indent="0"/>
                <a:endParaRPr lang="en-US" sz="240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8" t="-1488" b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Equations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2871203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 White">
  <a:themeElements>
    <a:clrScheme name="University of Toronto Engineering">
      <a:dk1>
        <a:srgbClr val="081025"/>
      </a:dk1>
      <a:lt1>
        <a:sysClr val="window" lastClr="FFFFFF"/>
      </a:lt1>
      <a:dk2>
        <a:srgbClr val="081025"/>
      </a:dk2>
      <a:lt2>
        <a:srgbClr val="F3F3F3"/>
      </a:lt2>
      <a:accent1>
        <a:srgbClr val="0092D2"/>
      </a:accent1>
      <a:accent2>
        <a:srgbClr val="272727"/>
      </a:accent2>
      <a:accent3>
        <a:srgbClr val="F9C31B"/>
      </a:accent3>
      <a:accent4>
        <a:srgbClr val="BD3D22"/>
      </a:accent4>
      <a:accent5>
        <a:srgbClr val="46AE9D"/>
      </a:accent5>
      <a:accent6>
        <a:srgbClr val="D5DE37"/>
      </a:accent6>
      <a:hlink>
        <a:srgbClr val="0092D2"/>
      </a:hlink>
      <a:folHlink>
        <a:srgbClr val="888C89"/>
      </a:folHlink>
    </a:clrScheme>
    <a:fontScheme name="UT Engineering">
      <a:majorFont>
        <a:latin typeface="HelveticaNeueLT Std"/>
        <a:ea typeface="ヒラギノ角ゴ ProN W6"/>
        <a:cs typeface="ヒラギノ角ゴ ProN W6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lnDef>
  </a:objectDefaults>
  <a:extraClrSchemeLst>
    <a:extraClrScheme>
      <a:clrScheme name="Text and Photo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y of Toronto Engineering">
    <a:dk1>
      <a:srgbClr val="081025"/>
    </a:dk1>
    <a:lt1>
      <a:sysClr val="window" lastClr="FFFFFF"/>
    </a:lt1>
    <a:dk2>
      <a:srgbClr val="081025"/>
    </a:dk2>
    <a:lt2>
      <a:srgbClr val="F3F3F3"/>
    </a:lt2>
    <a:accent1>
      <a:srgbClr val="0092D2"/>
    </a:accent1>
    <a:accent2>
      <a:srgbClr val="272727"/>
    </a:accent2>
    <a:accent3>
      <a:srgbClr val="F9C31B"/>
    </a:accent3>
    <a:accent4>
      <a:srgbClr val="BD3D22"/>
    </a:accent4>
    <a:accent5>
      <a:srgbClr val="46AE9D"/>
    </a:accent5>
    <a:accent6>
      <a:srgbClr val="D5DE37"/>
    </a:accent6>
    <a:hlink>
      <a:srgbClr val="0092D2"/>
    </a:hlink>
    <a:folHlink>
      <a:srgbClr val="888C8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A708A433B4094BB3D080DB98386365" ma:contentTypeVersion="1" ma:contentTypeDescription="Create a new document." ma:contentTypeScope="" ma:versionID="79a19ad2cccc70cc19418f33cc3d1875">
  <xsd:schema xmlns:xsd="http://www.w3.org/2001/XMLSchema" xmlns:xs="http://www.w3.org/2001/XMLSchema" xmlns:p="http://schemas.microsoft.com/office/2006/metadata/properties" xmlns:ns3="896fd9f1-9d8f-48f0-8e7a-f803292eb841" targetNamespace="http://schemas.microsoft.com/office/2006/metadata/properties" ma:root="true" ma:fieldsID="e1670be77172edd5682278f4e20d4338" ns3:_="">
    <xsd:import namespace="896fd9f1-9d8f-48f0-8e7a-f803292eb841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6fd9f1-9d8f-48f0-8e7a-f803292eb8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762E45-ACEF-48C9-BFC7-1C72F5A09474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96fd9f1-9d8f-48f0-8e7a-f803292eb841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488926-5DD5-4E33-B7A6-078CCC9B3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6fd9f1-9d8f-48f0-8e7a-f803292eb8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11478</TotalTime>
  <Pages>0</Pages>
  <Words>1701</Words>
  <Characters>0</Characters>
  <Application>Microsoft Office PowerPoint</Application>
  <PresentationFormat>Custom</PresentationFormat>
  <Lines>0</Lines>
  <Paragraphs>201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Slide Master White</vt:lpstr>
      <vt:lpstr>Waveguide-fed Slot Arrays</vt:lpstr>
      <vt:lpstr>Introduction</vt:lpstr>
      <vt:lpstr>Waveguide-fed Slot Arrays</vt:lpstr>
      <vt:lpstr>History</vt:lpstr>
      <vt:lpstr>Rectangular Waveguides</vt:lpstr>
      <vt:lpstr>Slot Antenna</vt:lpstr>
      <vt:lpstr>Self-Admittance (Impedance)</vt:lpstr>
      <vt:lpstr>Equivalent Transmission Line</vt:lpstr>
      <vt:lpstr>Design Equations</vt:lpstr>
      <vt:lpstr>Resonant Array</vt:lpstr>
      <vt:lpstr>Travelling Wave Array</vt:lpstr>
      <vt:lpstr>Planar Longitudinal Slot Array</vt:lpstr>
      <vt:lpstr>Edge-Wall Shunt-Slot Array</vt:lpstr>
      <vt:lpstr>Bandwidth Considerations</vt:lpstr>
      <vt:lpstr>Advantages and Disadvantages</vt:lpstr>
      <vt:lpstr>Applications</vt:lpstr>
      <vt:lpstr>Frequency Scanning Radar[8]</vt:lpstr>
      <vt:lpstr>Juno Space Craft Radiometer [5]</vt:lpstr>
      <vt:lpstr>Future Directions</vt:lpstr>
      <vt:lpstr>Summary</vt:lpstr>
      <vt:lpstr>References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Xiuquan Zhang</dc:creator>
  <cp:lastModifiedBy>Xiuquan Zhang</cp:lastModifiedBy>
  <cp:revision>297</cp:revision>
  <cp:lastPrinted>2010-08-27T18:31:11Z</cp:lastPrinted>
  <dcterms:created xsi:type="dcterms:W3CDTF">2010-09-10T18:01:03Z</dcterms:created>
  <dcterms:modified xsi:type="dcterms:W3CDTF">2019-03-07T03:20:05Z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0x01010073A708A433B4094BB3D080DB98386365</vt:lpwstr>
  </property>
</Properties>
</file>